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</p:sldIdLst>
  <p:sldSz cy="5143500" cx="9144000"/>
  <p:notesSz cx="6858000" cy="9144000"/>
  <p:embeddedFontLst>
    <p:embeddedFont>
      <p:font typeface="Amatic SC"/>
      <p:regular r:id="rId10"/>
      <p:bold r:id="rId11"/>
    </p:embeddedFont>
    <p:embeddedFont>
      <p:font typeface="Source Code Pro"/>
      <p:regular r:id="rId12"/>
      <p:bold r:id="rId13"/>
      <p:italic r:id="rId14"/>
      <p:boldItalic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AmaticSC-bold.fntdata"/><Relationship Id="rId10" Type="http://schemas.openxmlformats.org/officeDocument/2006/relationships/font" Target="fonts/AmaticSC-regular.fntdata"/><Relationship Id="rId13" Type="http://schemas.openxmlformats.org/officeDocument/2006/relationships/font" Target="fonts/SourceCodePro-bold.fntdata"/><Relationship Id="rId12" Type="http://schemas.openxmlformats.org/officeDocument/2006/relationships/font" Target="fonts/SourceCodePro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SourceCodePro-boldItalic.fntdata"/><Relationship Id="rId14" Type="http://schemas.openxmlformats.org/officeDocument/2006/relationships/font" Target="fonts/SourceCodePro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drive.google.com/drive/folders/1B4evtIScQqkcYSCydZ7V176EFWMG4Ejb" TargetMode="Externa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20288f917a6_0_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20288f917a6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20288f917a6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20288f917a6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Semaine des vues en Architecture : </a:t>
            </a:r>
            <a:br>
              <a:rPr lang="fr"/>
            </a:br>
            <a:r>
              <a:rPr lang="fr" u="sng">
                <a:solidFill>
                  <a:schemeClr val="hlink"/>
                </a:solidFill>
                <a:hlinkClick r:id="rId2"/>
              </a:rPr>
              <a:t>https://drive.google.com/drive/folders/1B4evtIScQqkcYSCydZ7V176EFWMG4Ejb</a:t>
            </a:r>
            <a:r>
              <a:rPr lang="fr"/>
              <a:t> 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20288f917a6_1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20288f917a6_1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3890400"/>
            <a:ext cx="8520600" cy="70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2802750" y="802500"/>
            <a:ext cx="3538500" cy="3538500"/>
          </a:xfrm>
          <a:prstGeom prst="rect">
            <a:avLst/>
          </a:prstGeom>
          <a:solidFill>
            <a:srgbClr val="FFFFFF"/>
          </a:solidFill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228675"/>
            <a:ext cx="39999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228675"/>
            <a:ext cx="39999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04800" y="309350"/>
            <a:ext cx="8537700" cy="74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4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8" name="Google Shape;3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9" name="Google Shape;39;p9"/>
          <p:cNvSpPr txBox="1"/>
          <p:nvPr>
            <p:ph type="title"/>
          </p:nvPr>
        </p:nvSpPr>
        <p:spPr>
          <a:xfrm>
            <a:off x="265500" y="1081400"/>
            <a:ext cx="4045200" cy="171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40" name="Google Shape;40;p9"/>
          <p:cNvSpPr txBox="1"/>
          <p:nvPr>
            <p:ph idx="1" type="subTitle"/>
          </p:nvPr>
        </p:nvSpPr>
        <p:spPr>
          <a:xfrm>
            <a:off x="265500" y="2845223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1" name="Google Shape;41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9pPr>
          </a:lstStyle>
          <a:p/>
        </p:txBody>
      </p:sp>
      <p:sp>
        <p:nvSpPr>
          <p:cNvPr id="42" name="Google Shape;4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matic SC"/>
              <a:buNone/>
              <a:defRPr b="1" sz="24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</a:lstStyle>
          <a:p/>
        </p:txBody>
      </p:sp>
      <p:sp>
        <p:nvSpPr>
          <p:cNvPr id="45" name="Google Shape;4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hasCustomPrompt="1" type="title"/>
          </p:nvPr>
        </p:nvSpPr>
        <p:spPr>
          <a:xfrm>
            <a:off x="311700" y="1240275"/>
            <a:ext cx="8520600" cy="198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9pPr>
          </a:lstStyle>
          <a:p>
            <a:r>
              <a:t>xx%</a:t>
            </a:r>
          </a:p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33046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49" name="Google Shape;4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beach-day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docs.google.com/presentation/d/1umw1sOiEXApLS2A4-0Z0SiEyDLCzuyAEQ24tr6Uvbs8" TargetMode="External"/><Relationship Id="rId4" Type="http://schemas.openxmlformats.org/officeDocument/2006/relationships/hyperlink" Target="https://drive.google.com/file/d/1mkYbVJ8gj3nYqeQp3VCDKtCPST8lIL2c/view?usp=sharing" TargetMode="External"/><Relationship Id="rId5" Type="http://schemas.openxmlformats.org/officeDocument/2006/relationships/hyperlink" Target="https://openjfx.io/" TargetMode="External"/><Relationship Id="rId6" Type="http://schemas.openxmlformats.org/officeDocument/2006/relationships/hyperlink" Target="https://gluonhq.com/products/javafx/" TargetMode="External"/><Relationship Id="rId7" Type="http://schemas.openxmlformats.org/officeDocument/2006/relationships/hyperlink" Target="https://download2.gluonhq.com/openjfx/19.0.2.1/openjfx-19.0.2.1_linux-x64_bin-sdk.zip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www.php.net/manual/en/filter.filters.sanitize.php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 txBox="1"/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Notes techniques</a:t>
            </a:r>
            <a:endParaRPr/>
          </a:p>
        </p:txBody>
      </p:sp>
      <p:sp>
        <p:nvSpPr>
          <p:cNvPr id="57" name="Google Shape;57;p13"/>
          <p:cNvSpPr txBox="1"/>
          <p:nvPr>
            <p:ph idx="1" type="subTitle"/>
          </p:nvPr>
        </p:nvSpPr>
        <p:spPr>
          <a:xfrm>
            <a:off x="311700" y="3890400"/>
            <a:ext cx="8520600" cy="70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Ecrire les fichiers sur le VPS = se donner les droits</a:t>
            </a:r>
            <a:endParaRPr/>
          </a:p>
        </p:txBody>
      </p:sp>
      <p:sp>
        <p:nvSpPr>
          <p:cNvPr id="63" name="Google Shape;63;p14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ssh nadine@votre.ip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fr"/>
              <a:t>cd /var/www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fr"/>
              <a:t>chmod nadine:www-data -R html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Ajouter JavaFX dans linux - nouveau workspace</a:t>
            </a:r>
            <a:endParaRPr/>
          </a:p>
        </p:txBody>
      </p:sp>
      <p:sp>
        <p:nvSpPr>
          <p:cNvPr id="69" name="Google Shape;69;p15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Dans </a:t>
            </a:r>
            <a:r>
              <a:rPr lang="fr">
                <a:highlight>
                  <a:srgbClr val="FFFF00"/>
                </a:highlight>
              </a:rPr>
              <a:t>/usr/lib/jvm/openjfx/lib</a:t>
            </a:r>
            <a:endParaRPr>
              <a:highlight>
                <a:srgbClr val="FFFF00"/>
              </a:highlight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fr"/>
              <a:t>Tutoriel installation JavaFX : </a:t>
            </a:r>
            <a:br>
              <a:rPr lang="fr"/>
            </a:br>
            <a:r>
              <a:rPr lang="fr" u="sng">
                <a:solidFill>
                  <a:schemeClr val="hlink"/>
                </a:solidFill>
                <a:hlinkClick r:id="rId3"/>
              </a:rPr>
              <a:t>https://docs.google.com/presentation/d/1umw1sOiEXApLS2A4-0Z0SiEyDLCzuyAEQ24tr6Uvbs8</a:t>
            </a:r>
            <a:r>
              <a:rPr lang="fr"/>
              <a:t>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fr"/>
              <a:t>Telecharger : </a:t>
            </a:r>
            <a:r>
              <a:rPr lang="fr" sz="1500" u="sng">
                <a:solidFill>
                  <a:srgbClr val="0563C1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pour Linux</a:t>
            </a:r>
            <a:r>
              <a:rPr lang="fr"/>
              <a:t> ou directement de </a:t>
            </a:r>
            <a:r>
              <a:rPr lang="fr" u="sng">
                <a:solidFill>
                  <a:schemeClr val="hlink"/>
                </a:solidFill>
                <a:hlinkClick r:id="rId5"/>
              </a:rPr>
              <a:t>https://openjfx.io/</a:t>
            </a:r>
            <a:r>
              <a:rPr lang="fr"/>
              <a:t> sur le vrai site : </a:t>
            </a:r>
            <a:r>
              <a:rPr lang="fr" u="sng">
                <a:solidFill>
                  <a:schemeClr val="hlink"/>
                </a:solidFill>
                <a:hlinkClick r:id="rId6"/>
              </a:rPr>
              <a:t>https://gluonhq.com/products/javafx/</a:t>
            </a:r>
            <a:r>
              <a:rPr lang="fr"/>
              <a:t> </a:t>
            </a:r>
            <a:br>
              <a:rPr lang="fr"/>
            </a:br>
            <a:br>
              <a:rPr lang="fr"/>
            </a:br>
            <a:r>
              <a:rPr lang="fr"/>
              <a:t>19 : </a:t>
            </a:r>
            <a:r>
              <a:rPr lang="fr" u="sng">
                <a:solidFill>
                  <a:schemeClr val="hlink"/>
                </a:solidFill>
                <a:hlinkClick r:id="rId7"/>
              </a:rPr>
              <a:t>https://download2.gluonhq.com/openjfx/19.0.2.1/openjfx-19.0.2.1_linux-x64_bin-sdk.zip</a:t>
            </a:r>
            <a:r>
              <a:rPr lang="fr"/>
              <a:t>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Pour éviter le problème du %20 APRÈS le FILTER</a:t>
            </a:r>
            <a:endParaRPr/>
          </a:p>
        </p:txBody>
      </p:sp>
      <p:sp>
        <p:nvSpPr>
          <p:cNvPr id="75" name="Google Shape;75;p16"/>
          <p:cNvSpPr txBox="1"/>
          <p:nvPr>
            <p:ph idx="1" type="body"/>
          </p:nvPr>
        </p:nvSpPr>
        <p:spPr>
          <a:xfrm>
            <a:off x="311700" y="1228675"/>
            <a:ext cx="8832300" cy="391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    private static $format = array(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fr"/>
              <a:t>        'id' =&gt; FILTER_VALIDATE_INT,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fr"/>
              <a:t>        'prenom' =&gt; </a:t>
            </a:r>
            <a:r>
              <a:rPr b="1" lang="fr">
                <a:highlight>
                  <a:srgbClr val="FFFF00"/>
                </a:highlight>
              </a:rPr>
              <a:t>FILTER_SANITIZE_SPECIAL_CHARS</a:t>
            </a:r>
            <a:r>
              <a:rPr lang="fr"/>
              <a:t>,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fr"/>
              <a:t>        'nom' =&gt; FILTER_SANITIZE_SPECIAL_CHARS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fr"/>
              <a:t>    );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45720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fr"/>
              <a:t>Référence : </a:t>
            </a:r>
            <a:r>
              <a:rPr lang="fr" sz="1400" u="sng">
                <a:solidFill>
                  <a:schemeClr val="hlink"/>
                </a:solidFill>
                <a:hlinkClick r:id="rId3"/>
              </a:rPr>
              <a:t>https://www.php.net/manual/en/filter.filters.sanitize.php</a:t>
            </a:r>
            <a:r>
              <a:rPr lang="fr" sz="1400"/>
              <a:t> </a:t>
            </a:r>
            <a:endParaRPr sz="14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Beach Day">
  <a:themeElements>
    <a:clrScheme name="Beach Day">
      <a:dk1>
        <a:srgbClr val="00FDC8"/>
      </a:dk1>
      <a:lt1>
        <a:srgbClr val="FFFFFF"/>
      </a:lt1>
      <a:dk2>
        <a:srgbClr val="666666"/>
      </a:dk2>
      <a:lt2>
        <a:srgbClr val="EEEEEE"/>
      </a:lt2>
      <a:accent1>
        <a:srgbClr val="212121"/>
      </a:accent1>
      <a:accent2>
        <a:srgbClr val="455A64"/>
      </a:accent2>
      <a:accent3>
        <a:srgbClr val="78909C"/>
      </a:accent3>
      <a:accent4>
        <a:srgbClr val="7C7CE0"/>
      </a:accent4>
      <a:accent5>
        <a:srgbClr val="DB4437"/>
      </a:accent5>
      <a:accent6>
        <a:srgbClr val="F6CD4C"/>
      </a:accent6>
      <a:hlink>
        <a:srgbClr val="DB4437"/>
      </a:hlink>
      <a:folHlink>
        <a:srgbClr val="DB443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